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5758" autoAdjust="0"/>
  </p:normalViewPr>
  <p:slideViewPr>
    <p:cSldViewPr snapToGrid="0">
      <p:cViewPr>
        <p:scale>
          <a:sx n="72" d="100"/>
          <a:sy n="72" d="100"/>
        </p:scale>
        <p:origin x="-428" y="1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3FC403-99A6-4D3F-A083-5C25CD8CD37A}" type="datetimeFigureOut">
              <a:rPr lang="en-US" smtClean="0"/>
              <a:t>10/19/2020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EE0995-E09C-45A7-AC85-A767F40D9994}" type="slidenum">
              <a:rPr lang="en-US" smtClean="0"/>
              <a:t>‹#›</a:t>
            </a:fld>
            <a:endParaRPr lang="en-US"/>
          </a:p>
        </p:txBody>
      </p:sp>
    </p:spTree>
    <p:extLst>
      <p:ext uri="{BB962C8B-B14F-4D97-AF65-F5344CB8AC3E}">
        <p14:creationId xmlns:p14="http://schemas.microsoft.com/office/powerpoint/2010/main" val="3230602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Personality means modifications in characteristic patterns of intellectual, sensation and acting.  Psychodynamic,</a:t>
            </a:r>
            <a:r>
              <a:rPr lang="en-US" sz="1200" kern="1200" baseline="0" dirty="0" smtClean="0">
                <a:solidFill>
                  <a:schemeClr val="tx1"/>
                </a:solidFill>
                <a:effectLst/>
                <a:latin typeface="+mn-lt"/>
                <a:ea typeface="+mn-ea"/>
                <a:cs typeface="+mn-cs"/>
              </a:rPr>
              <a:t> social cognition, trait and humanistic are some of the perspectives that are used to explain personality theories.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2EE0995-E09C-45A7-AC85-A767F40D9994}" type="slidenum">
              <a:rPr lang="en-US" smtClean="0"/>
              <a:t>2</a:t>
            </a:fld>
            <a:endParaRPr lang="en-US"/>
          </a:p>
        </p:txBody>
      </p:sp>
    </p:spTree>
    <p:extLst>
      <p:ext uri="{BB962C8B-B14F-4D97-AF65-F5344CB8AC3E}">
        <p14:creationId xmlns:p14="http://schemas.microsoft.com/office/powerpoint/2010/main" val="1387022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Introversion or extroversion are some of the traits that identify people’s personality (</a:t>
            </a:r>
            <a:r>
              <a:rPr lang="en-US" sz="1200" kern="1200" dirty="0" smtClean="0">
                <a:solidFill>
                  <a:schemeClr val="tx1"/>
                </a:solidFill>
                <a:effectLst/>
                <a:latin typeface="+mn-lt"/>
                <a:ea typeface="+mn-ea"/>
                <a:cs typeface="+mn-cs"/>
              </a:rPr>
              <a:t>Cooper, 2019)</a:t>
            </a:r>
            <a:r>
              <a:rPr lang="en-US" dirty="0" smtClean="0"/>
              <a:t>. Although</a:t>
            </a:r>
            <a:r>
              <a:rPr lang="en-US" baseline="0" dirty="0" smtClean="0"/>
              <a:t> traits can change to suit someone social life or career life, they will still enjoy their initial traits.</a:t>
            </a:r>
            <a:endParaRPr lang="en-US" dirty="0"/>
          </a:p>
        </p:txBody>
      </p:sp>
      <p:sp>
        <p:nvSpPr>
          <p:cNvPr id="4" name="Slide Number Placeholder 3"/>
          <p:cNvSpPr>
            <a:spLocks noGrp="1"/>
          </p:cNvSpPr>
          <p:nvPr>
            <p:ph type="sldNum" sz="quarter" idx="10"/>
          </p:nvPr>
        </p:nvSpPr>
        <p:spPr/>
        <p:txBody>
          <a:bodyPr/>
          <a:lstStyle/>
          <a:p>
            <a:fld id="{42EE0995-E09C-45A7-AC85-A767F40D9994}" type="slidenum">
              <a:rPr lang="en-US" smtClean="0"/>
              <a:t>3</a:t>
            </a:fld>
            <a:endParaRPr lang="en-US"/>
          </a:p>
        </p:txBody>
      </p:sp>
    </p:spTree>
    <p:extLst>
      <p:ext uri="{BB962C8B-B14F-4D97-AF65-F5344CB8AC3E}">
        <p14:creationId xmlns:p14="http://schemas.microsoft.com/office/powerpoint/2010/main" val="2479418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As </a:t>
            </a:r>
            <a:r>
              <a:rPr lang="en-US" baseline="0" dirty="0" smtClean="0"/>
              <a:t>the pyramid goes up the human necessities decrease but they still strive higher to achieve them more then the basic needs.</a:t>
            </a:r>
            <a:endParaRPr lang="en-US" dirty="0"/>
          </a:p>
        </p:txBody>
      </p:sp>
      <p:sp>
        <p:nvSpPr>
          <p:cNvPr id="4" name="Slide Number Placeholder 3"/>
          <p:cNvSpPr>
            <a:spLocks noGrp="1"/>
          </p:cNvSpPr>
          <p:nvPr>
            <p:ph type="sldNum" sz="quarter" idx="10"/>
          </p:nvPr>
        </p:nvSpPr>
        <p:spPr/>
        <p:txBody>
          <a:bodyPr/>
          <a:lstStyle/>
          <a:p>
            <a:fld id="{42EE0995-E09C-45A7-AC85-A767F40D9994}" type="slidenum">
              <a:rPr lang="en-US" smtClean="0"/>
              <a:t>4</a:t>
            </a:fld>
            <a:endParaRPr lang="en-US"/>
          </a:p>
        </p:txBody>
      </p:sp>
    </p:spTree>
    <p:extLst>
      <p:ext uri="{BB962C8B-B14F-4D97-AF65-F5344CB8AC3E}">
        <p14:creationId xmlns:p14="http://schemas.microsoft.com/office/powerpoint/2010/main" val="4231579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EE0995-E09C-45A7-AC85-A767F40D9994}" type="slidenum">
              <a:rPr lang="en-US" smtClean="0"/>
              <a:t>5</a:t>
            </a:fld>
            <a:endParaRPr lang="en-US"/>
          </a:p>
        </p:txBody>
      </p:sp>
    </p:spTree>
    <p:extLst>
      <p:ext uri="{BB962C8B-B14F-4D97-AF65-F5344CB8AC3E}">
        <p14:creationId xmlns:p14="http://schemas.microsoft.com/office/powerpoint/2010/main" val="2674161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2EE0995-E09C-45A7-AC85-A767F40D9994}" type="slidenum">
              <a:rPr lang="en-US" smtClean="0"/>
              <a:t>6</a:t>
            </a:fld>
            <a:endParaRPr lang="en-US"/>
          </a:p>
        </p:txBody>
      </p:sp>
    </p:spTree>
    <p:extLst>
      <p:ext uri="{BB962C8B-B14F-4D97-AF65-F5344CB8AC3E}">
        <p14:creationId xmlns:p14="http://schemas.microsoft.com/office/powerpoint/2010/main" val="4019075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Personality is subjective on ecological and living factors. Culture is a critical environmental factor that forms personality (</a:t>
            </a:r>
            <a:r>
              <a:rPr lang="en-US" sz="1200" kern="1200" dirty="0" err="1" smtClean="0">
                <a:solidFill>
                  <a:schemeClr val="tx1"/>
                </a:solidFill>
                <a:effectLst/>
                <a:latin typeface="+mn-lt"/>
                <a:ea typeface="+mn-ea"/>
                <a:cs typeface="+mn-cs"/>
              </a:rPr>
              <a:t>Novikova</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&amp; </a:t>
            </a:r>
            <a:r>
              <a:rPr lang="en-US" sz="1200" kern="1200" dirty="0" err="1" smtClean="0">
                <a:solidFill>
                  <a:schemeClr val="tx1"/>
                </a:solidFill>
                <a:effectLst/>
                <a:latin typeface="+mn-lt"/>
                <a:ea typeface="+mn-ea"/>
                <a:cs typeface="+mn-cs"/>
              </a:rPr>
              <a:t>Vorobyeva</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2019). For example, Western values cannot apply to other cultures like Indian or African cultures. Thus culture plays a vital role in a person's </a:t>
            </a:r>
            <a:r>
              <a:rPr lang="en-US" sz="1200" kern="1200" dirty="0" err="1" smtClean="0">
                <a:solidFill>
                  <a:schemeClr val="tx1"/>
                </a:solidFill>
                <a:effectLst/>
                <a:latin typeface="+mn-lt"/>
                <a:ea typeface="+mn-ea"/>
                <a:cs typeface="+mn-cs"/>
              </a:rPr>
              <a:t>behaviour</a:t>
            </a:r>
            <a:r>
              <a:rPr lang="en-US" sz="1200" kern="1200" dirty="0" smtClean="0">
                <a:solidFill>
                  <a:schemeClr val="tx1"/>
                </a:solidFill>
                <a:effectLst/>
                <a:latin typeface="+mn-lt"/>
                <a:ea typeface="+mn-ea"/>
                <a:cs typeface="+mn-cs"/>
              </a:rPr>
              <a:t>. The environment includes a place or the family setting a person was raised. For example, one family tradition is all family members must be available for dinner others are raised by the belief that they must attend a service on Sunday.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2EE0995-E09C-45A7-AC85-A767F40D9994}" type="slidenum">
              <a:rPr lang="en-US" smtClean="0"/>
              <a:t>7</a:t>
            </a:fld>
            <a:endParaRPr lang="en-US"/>
          </a:p>
        </p:txBody>
      </p:sp>
    </p:spTree>
    <p:extLst>
      <p:ext uri="{BB962C8B-B14F-4D97-AF65-F5344CB8AC3E}">
        <p14:creationId xmlns:p14="http://schemas.microsoft.com/office/powerpoint/2010/main" val="1757516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Somatology-William Herbert insisted the people who</a:t>
            </a:r>
            <a:r>
              <a:rPr lang="en-US" baseline="0" dirty="0" smtClean="0"/>
              <a:t> are thinner( ectomorphs) were likely to be introverts due to their low self esteem, endomorphs were expected to be cheerful with higher self esteem while mesomorphs were expected to be neutral (</a:t>
            </a:r>
            <a:r>
              <a:rPr lang="en-US" sz="1200" kern="1200" dirty="0" smtClean="0">
                <a:solidFill>
                  <a:schemeClr val="tx1"/>
                </a:solidFill>
                <a:effectLst/>
                <a:latin typeface="+mn-lt"/>
                <a:ea typeface="+mn-ea"/>
                <a:cs typeface="+mn-cs"/>
              </a:rPr>
              <a:t>Wu&amp; Chen,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2019)</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42EE0995-E09C-45A7-AC85-A767F40D9994}" type="slidenum">
              <a:rPr lang="en-US" smtClean="0"/>
              <a:t>8</a:t>
            </a:fld>
            <a:endParaRPr lang="en-US"/>
          </a:p>
        </p:txBody>
      </p:sp>
    </p:spTree>
    <p:extLst>
      <p:ext uri="{BB962C8B-B14F-4D97-AF65-F5344CB8AC3E}">
        <p14:creationId xmlns:p14="http://schemas.microsoft.com/office/powerpoint/2010/main" val="40420062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EE0995-E09C-45A7-AC85-A767F40D9994}" type="slidenum">
              <a:rPr lang="en-US" smtClean="0"/>
              <a:t>9</a:t>
            </a:fld>
            <a:endParaRPr lang="en-US"/>
          </a:p>
        </p:txBody>
      </p:sp>
    </p:spTree>
    <p:extLst>
      <p:ext uri="{BB962C8B-B14F-4D97-AF65-F5344CB8AC3E}">
        <p14:creationId xmlns:p14="http://schemas.microsoft.com/office/powerpoint/2010/main" val="37347100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A1C1CC8-0389-4DB1-ABE6-24F163B326FD}" type="datetimeFigureOut">
              <a:rPr lang="en-US" smtClean="0"/>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D6BE8D-AC17-430B-90C1-CEA6153D6C40}" type="slidenum">
              <a:rPr lang="en-US" smtClean="0"/>
              <a:t>‹#›</a:t>
            </a:fld>
            <a:endParaRPr lang="en-US"/>
          </a:p>
        </p:txBody>
      </p:sp>
    </p:spTree>
    <p:extLst>
      <p:ext uri="{BB962C8B-B14F-4D97-AF65-F5344CB8AC3E}">
        <p14:creationId xmlns:p14="http://schemas.microsoft.com/office/powerpoint/2010/main" val="2514122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BA1C1CC8-0389-4DB1-ABE6-24F163B326FD}" type="datetimeFigureOut">
              <a:rPr lang="en-US" smtClean="0"/>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D6BE8D-AC17-430B-90C1-CEA6153D6C40}" type="slidenum">
              <a:rPr lang="en-US" smtClean="0"/>
              <a:t>‹#›</a:t>
            </a:fld>
            <a:endParaRPr lang="en-US"/>
          </a:p>
        </p:txBody>
      </p:sp>
    </p:spTree>
    <p:extLst>
      <p:ext uri="{BB962C8B-B14F-4D97-AF65-F5344CB8AC3E}">
        <p14:creationId xmlns:p14="http://schemas.microsoft.com/office/powerpoint/2010/main" val="1975956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1C1CC8-0389-4DB1-ABE6-24F163B326FD}" type="datetimeFigureOut">
              <a:rPr lang="en-US" smtClean="0"/>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D6BE8D-AC17-430B-90C1-CEA6153D6C40}" type="slidenum">
              <a:rPr lang="en-US" smtClean="0"/>
              <a:t>‹#›</a:t>
            </a:fld>
            <a:endParaRPr lang="en-US"/>
          </a:p>
        </p:txBody>
      </p:sp>
    </p:spTree>
    <p:extLst>
      <p:ext uri="{BB962C8B-B14F-4D97-AF65-F5344CB8AC3E}">
        <p14:creationId xmlns:p14="http://schemas.microsoft.com/office/powerpoint/2010/main" val="2723254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A1C1CC8-0389-4DB1-ABE6-24F163B326FD}" type="datetimeFigureOut">
              <a:rPr lang="en-US" smtClean="0"/>
              <a:t>10/19/2020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D6BE8D-AC17-430B-90C1-CEA6153D6C40}" type="slidenum">
              <a:rPr lang="en-US" smtClean="0"/>
              <a:t>‹#›</a:t>
            </a:fld>
            <a:endParaRPr lang="en-US"/>
          </a:p>
        </p:txBody>
      </p:sp>
    </p:spTree>
    <p:extLst>
      <p:ext uri="{BB962C8B-B14F-4D97-AF65-F5344CB8AC3E}">
        <p14:creationId xmlns:p14="http://schemas.microsoft.com/office/powerpoint/2010/main" val="3264017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A1C1CC8-0389-4DB1-ABE6-24F163B326FD}" type="datetimeFigureOut">
              <a:rPr lang="en-US" smtClean="0"/>
              <a:t>10/19/2020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D6BE8D-AC17-430B-90C1-CEA6153D6C40}" type="slidenum">
              <a:rPr lang="en-US" smtClean="0"/>
              <a:t>‹#›</a:t>
            </a:fld>
            <a:endParaRPr lang="en-US"/>
          </a:p>
        </p:txBody>
      </p:sp>
    </p:spTree>
    <p:extLst>
      <p:ext uri="{BB962C8B-B14F-4D97-AF65-F5344CB8AC3E}">
        <p14:creationId xmlns:p14="http://schemas.microsoft.com/office/powerpoint/2010/main" val="3793911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BA1C1CC8-0389-4DB1-ABE6-24F163B326FD}" type="datetimeFigureOut">
              <a:rPr lang="en-US" smtClean="0"/>
              <a:t>10/19/2020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3ED6BE8D-AC17-430B-90C1-CEA6153D6C40}" type="slidenum">
              <a:rPr lang="en-US" smtClean="0"/>
              <a:t>‹#›</a:t>
            </a:fld>
            <a:endParaRPr lang="en-US"/>
          </a:p>
        </p:txBody>
      </p:sp>
    </p:spTree>
    <p:extLst>
      <p:ext uri="{BB962C8B-B14F-4D97-AF65-F5344CB8AC3E}">
        <p14:creationId xmlns:p14="http://schemas.microsoft.com/office/powerpoint/2010/main" val="2870861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A1C1CC8-0389-4DB1-ABE6-24F163B326FD}" type="datetimeFigureOut">
              <a:rPr lang="en-US" smtClean="0"/>
              <a:t>10/19/2020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3ED6BE8D-AC17-430B-90C1-CEA6153D6C40}" type="slidenum">
              <a:rPr lang="en-US" smtClean="0"/>
              <a:t>‹#›</a:t>
            </a:fld>
            <a:endParaRPr lang="en-US"/>
          </a:p>
        </p:txBody>
      </p:sp>
    </p:spTree>
    <p:extLst>
      <p:ext uri="{BB962C8B-B14F-4D97-AF65-F5344CB8AC3E}">
        <p14:creationId xmlns:p14="http://schemas.microsoft.com/office/powerpoint/2010/main" val="3427616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BA1C1CC8-0389-4DB1-ABE6-24F163B326FD}" type="datetimeFigureOut">
              <a:rPr lang="en-US" smtClean="0"/>
              <a:t>10/19/2020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3ED6BE8D-AC17-430B-90C1-CEA6153D6C40}" type="slidenum">
              <a:rPr lang="en-US" smtClean="0"/>
              <a:t>‹#›</a:t>
            </a:fld>
            <a:endParaRPr lang="en-US"/>
          </a:p>
        </p:txBody>
      </p:sp>
    </p:spTree>
    <p:extLst>
      <p:ext uri="{BB962C8B-B14F-4D97-AF65-F5344CB8AC3E}">
        <p14:creationId xmlns:p14="http://schemas.microsoft.com/office/powerpoint/2010/main" val="1613402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1C1CC8-0389-4DB1-ABE6-24F163B326FD}" type="datetimeFigureOut">
              <a:rPr lang="en-US" smtClean="0"/>
              <a:t>10/19/2020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D6BE8D-AC17-430B-90C1-CEA6153D6C40}" type="slidenum">
              <a:rPr lang="en-US" smtClean="0"/>
              <a:t>‹#›</a:t>
            </a:fld>
            <a:endParaRPr lang="en-US"/>
          </a:p>
        </p:txBody>
      </p:sp>
    </p:spTree>
    <p:extLst>
      <p:ext uri="{BB962C8B-B14F-4D97-AF65-F5344CB8AC3E}">
        <p14:creationId xmlns:p14="http://schemas.microsoft.com/office/powerpoint/2010/main" val="3286933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1C1CC8-0389-4DB1-ABE6-24F163B326FD}" type="datetimeFigureOut">
              <a:rPr lang="en-US" smtClean="0"/>
              <a:t>10/19/2020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D6BE8D-AC17-430B-90C1-CEA6153D6C40}" type="slidenum">
              <a:rPr lang="en-US" smtClean="0"/>
              <a:t>‹#›</a:t>
            </a:fld>
            <a:endParaRPr lang="en-US"/>
          </a:p>
        </p:txBody>
      </p:sp>
    </p:spTree>
    <p:extLst>
      <p:ext uri="{BB962C8B-B14F-4D97-AF65-F5344CB8AC3E}">
        <p14:creationId xmlns:p14="http://schemas.microsoft.com/office/powerpoint/2010/main" val="925165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1C1CC8-0389-4DB1-ABE6-24F163B326FD}" type="datetimeFigureOut">
              <a:rPr lang="en-US" smtClean="0"/>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D6BE8D-AC17-430B-90C1-CEA6153D6C40}" type="slidenum">
              <a:rPr lang="en-US" smtClean="0"/>
              <a:t>‹#›</a:t>
            </a:fld>
            <a:endParaRPr lang="en-US"/>
          </a:p>
        </p:txBody>
      </p:sp>
    </p:spTree>
    <p:extLst>
      <p:ext uri="{BB962C8B-B14F-4D97-AF65-F5344CB8AC3E}">
        <p14:creationId xmlns:p14="http://schemas.microsoft.com/office/powerpoint/2010/main" val="41385472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1C1CC8-0389-4DB1-ABE6-24F163B326FD}" type="datetimeFigureOut">
              <a:rPr lang="en-US" smtClean="0"/>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D6BE8D-AC17-430B-90C1-CEA6153D6C40}"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9238297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1C1CC8-0389-4DB1-ABE6-24F163B326FD}" type="datetimeFigureOut">
              <a:rPr lang="en-US" smtClean="0"/>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D6BE8D-AC17-430B-90C1-CEA6153D6C40}" type="slidenum">
              <a:rPr lang="en-US" smtClean="0"/>
              <a:t>‹#›</a:t>
            </a:fld>
            <a:endParaRPr lang="en-US"/>
          </a:p>
        </p:txBody>
      </p:sp>
    </p:spTree>
    <p:extLst>
      <p:ext uri="{BB962C8B-B14F-4D97-AF65-F5344CB8AC3E}">
        <p14:creationId xmlns:p14="http://schemas.microsoft.com/office/powerpoint/2010/main" val="36226961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A1C1CC8-0389-4DB1-ABE6-24F163B326FD}" type="datetimeFigureOut">
              <a:rPr lang="en-US" smtClean="0"/>
              <a:t>10/19/2020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D6BE8D-AC17-430B-90C1-CEA6153D6C40}" type="slidenum">
              <a:rPr lang="en-US" smtClean="0"/>
              <a:t>‹#›</a:t>
            </a:fld>
            <a:endParaRPr lang="en-US"/>
          </a:p>
        </p:txBody>
      </p:sp>
    </p:spTree>
    <p:extLst>
      <p:ext uri="{BB962C8B-B14F-4D97-AF65-F5344CB8AC3E}">
        <p14:creationId xmlns:p14="http://schemas.microsoft.com/office/powerpoint/2010/main" val="12932286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A1C1CC8-0389-4DB1-ABE6-24F163B326FD}" type="datetimeFigureOut">
              <a:rPr lang="en-US" smtClean="0"/>
              <a:t>10/19/2020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D6BE8D-AC17-430B-90C1-CEA6153D6C40}" type="slidenum">
              <a:rPr lang="en-US" smtClean="0"/>
              <a:t>‹#›</a:t>
            </a:fld>
            <a:endParaRPr lang="en-US"/>
          </a:p>
        </p:txBody>
      </p:sp>
    </p:spTree>
    <p:extLst>
      <p:ext uri="{BB962C8B-B14F-4D97-AF65-F5344CB8AC3E}">
        <p14:creationId xmlns:p14="http://schemas.microsoft.com/office/powerpoint/2010/main" val="37689200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1C1CC8-0389-4DB1-ABE6-24F163B326FD}" type="datetimeFigureOut">
              <a:rPr lang="en-US" smtClean="0"/>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D6BE8D-AC17-430B-90C1-CEA6153D6C40}" type="slidenum">
              <a:rPr lang="en-US" smtClean="0"/>
              <a:t>‹#›</a:t>
            </a:fld>
            <a:endParaRPr lang="en-US"/>
          </a:p>
        </p:txBody>
      </p:sp>
    </p:spTree>
    <p:extLst>
      <p:ext uri="{BB962C8B-B14F-4D97-AF65-F5344CB8AC3E}">
        <p14:creationId xmlns:p14="http://schemas.microsoft.com/office/powerpoint/2010/main" val="12267872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1C1CC8-0389-4DB1-ABE6-24F163B326FD}" type="datetimeFigureOut">
              <a:rPr lang="en-US" smtClean="0"/>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D6BE8D-AC17-430B-90C1-CEA6153D6C40}" type="slidenum">
              <a:rPr lang="en-US" smtClean="0"/>
              <a:t>‹#›</a:t>
            </a:fld>
            <a:endParaRPr lang="en-US"/>
          </a:p>
        </p:txBody>
      </p:sp>
    </p:spTree>
    <p:extLst>
      <p:ext uri="{BB962C8B-B14F-4D97-AF65-F5344CB8AC3E}">
        <p14:creationId xmlns:p14="http://schemas.microsoft.com/office/powerpoint/2010/main" val="2113642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A1C1CC8-0389-4DB1-ABE6-24F163B326FD}" type="datetimeFigureOut">
              <a:rPr lang="en-US" smtClean="0"/>
              <a:t>10/19/2020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ED6BE8D-AC17-430B-90C1-CEA6153D6C40}" type="slidenum">
              <a:rPr lang="en-US" smtClean="0"/>
              <a:t>‹#›</a:t>
            </a:fld>
            <a:endParaRPr lang="en-US"/>
          </a:p>
        </p:txBody>
      </p:sp>
    </p:spTree>
    <p:extLst>
      <p:ext uri="{BB962C8B-B14F-4D97-AF65-F5344CB8AC3E}">
        <p14:creationId xmlns:p14="http://schemas.microsoft.com/office/powerpoint/2010/main" val="1323841069"/>
      </p:ext>
    </p:extLst>
  </p:cSld>
  <p:clrMap bg1="dk1" tx1="lt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1"/>
            <a:ext cx="8825658" cy="1937238"/>
          </a:xfrm>
        </p:spPr>
        <p:txBody>
          <a:bodyPr/>
          <a:lstStyle/>
          <a:p>
            <a:pPr algn="ctr"/>
            <a:r>
              <a:rPr lang="en-US" sz="4000" dirty="0" smtClean="0"/>
              <a:t>Development of Personality Theory</a:t>
            </a:r>
            <a:r>
              <a:rPr lang="en-US" sz="4000" dirty="0"/>
              <a:t/>
            </a:r>
            <a:br>
              <a:rPr lang="en-US" sz="4000" dirty="0"/>
            </a:br>
            <a:endParaRPr lang="en-US" sz="4000" dirty="0"/>
          </a:p>
        </p:txBody>
      </p:sp>
      <p:sp>
        <p:nvSpPr>
          <p:cNvPr id="3" name="Subtitle 2"/>
          <p:cNvSpPr>
            <a:spLocks noGrp="1"/>
          </p:cNvSpPr>
          <p:nvPr>
            <p:ph type="subTitle" idx="1"/>
          </p:nvPr>
        </p:nvSpPr>
        <p:spPr>
          <a:xfrm>
            <a:off x="1154955" y="3842238"/>
            <a:ext cx="8825658" cy="1796562"/>
          </a:xfrm>
        </p:spPr>
        <p:txBody>
          <a:bodyPr>
            <a:normAutofit/>
          </a:bodyPr>
          <a:lstStyle/>
          <a:p>
            <a:pPr algn="ctr"/>
            <a:r>
              <a:rPr lang="en-US" cap="none" dirty="0" smtClean="0"/>
              <a:t>Students Name</a:t>
            </a:r>
            <a:br>
              <a:rPr lang="en-US" cap="none" dirty="0" smtClean="0"/>
            </a:br>
            <a:r>
              <a:rPr lang="en-US" cap="none" dirty="0" smtClean="0"/>
              <a:t>Institute Of Affiliation</a:t>
            </a:r>
            <a:br>
              <a:rPr lang="en-US" cap="none" dirty="0" smtClean="0"/>
            </a:br>
            <a:r>
              <a:rPr lang="en-US" cap="none" dirty="0" smtClean="0"/>
              <a:t>Date</a:t>
            </a:r>
            <a:endParaRPr lang="en-US" cap="none" dirty="0"/>
          </a:p>
        </p:txBody>
      </p:sp>
    </p:spTree>
    <p:extLst>
      <p:ext uri="{BB962C8B-B14F-4D97-AF65-F5344CB8AC3E}">
        <p14:creationId xmlns:p14="http://schemas.microsoft.com/office/powerpoint/2010/main" val="3486916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5580" y="1033010"/>
            <a:ext cx="9404723" cy="1400530"/>
          </a:xfrm>
        </p:spPr>
        <p:txBody>
          <a:bodyPr/>
          <a:lstStyle/>
          <a:p>
            <a:pPr algn="ctr"/>
            <a:r>
              <a:rPr lang="en-US" dirty="0" smtClean="0"/>
              <a:t>Personality Theories</a:t>
            </a:r>
            <a:endParaRPr lang="en-US" dirty="0"/>
          </a:p>
        </p:txBody>
      </p:sp>
      <p:sp>
        <p:nvSpPr>
          <p:cNvPr id="3" name="Content Placeholder 2"/>
          <p:cNvSpPr>
            <a:spLocks noGrp="1"/>
          </p:cNvSpPr>
          <p:nvPr>
            <p:ph idx="1"/>
          </p:nvPr>
        </p:nvSpPr>
        <p:spPr>
          <a:xfrm>
            <a:off x="1066873" y="2868575"/>
            <a:ext cx="8937573" cy="2071530"/>
          </a:xfrm>
        </p:spPr>
        <p:txBody>
          <a:bodyPr/>
          <a:lstStyle/>
          <a:p>
            <a:r>
              <a:rPr lang="en-US" dirty="0"/>
              <a:t>Psychodynamic</a:t>
            </a:r>
          </a:p>
          <a:p>
            <a:r>
              <a:rPr lang="en-US" dirty="0"/>
              <a:t>Social cognition</a:t>
            </a:r>
          </a:p>
          <a:p>
            <a:r>
              <a:rPr lang="en-US" dirty="0"/>
              <a:t>Trait</a:t>
            </a:r>
          </a:p>
          <a:p>
            <a:r>
              <a:rPr lang="en-US" dirty="0"/>
              <a:t>Humanistic</a:t>
            </a:r>
          </a:p>
        </p:txBody>
      </p:sp>
    </p:spTree>
    <p:extLst>
      <p:ext uri="{BB962C8B-B14F-4D97-AF65-F5344CB8AC3E}">
        <p14:creationId xmlns:p14="http://schemas.microsoft.com/office/powerpoint/2010/main" val="2808372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Trait</a:t>
            </a:r>
            <a:endParaRPr lang="en-US" dirty="0"/>
          </a:p>
        </p:txBody>
      </p:sp>
      <p:sp>
        <p:nvSpPr>
          <p:cNvPr id="3" name="Content Placeholder 2"/>
          <p:cNvSpPr>
            <a:spLocks noGrp="1"/>
          </p:cNvSpPr>
          <p:nvPr>
            <p:ph idx="1"/>
          </p:nvPr>
        </p:nvSpPr>
        <p:spPr/>
        <p:txBody>
          <a:bodyPr/>
          <a:lstStyle/>
          <a:p>
            <a:r>
              <a:rPr lang="en-US" dirty="0"/>
              <a:t>Trait theory explains how organized, reliable, dependable, open-minded an individual is. </a:t>
            </a:r>
            <a:endParaRPr lang="en-US" dirty="0" smtClean="0"/>
          </a:p>
          <a:p>
            <a:r>
              <a:rPr lang="en-US" dirty="0" smtClean="0"/>
              <a:t>An </a:t>
            </a:r>
            <a:r>
              <a:rPr lang="en-US" dirty="0"/>
              <a:t>introvert is a person who enjoys personal space or an extrovert who enjoys the company of other people for their good. </a:t>
            </a:r>
            <a:endParaRPr lang="en-US" dirty="0" smtClean="0"/>
          </a:p>
          <a:p>
            <a:r>
              <a:rPr lang="en-US" dirty="0" smtClean="0"/>
              <a:t>Neuroticism </a:t>
            </a:r>
            <a:r>
              <a:rPr lang="en-US" dirty="0"/>
              <a:t>which is the ability for a person to control their negative energy.</a:t>
            </a:r>
          </a:p>
        </p:txBody>
      </p:sp>
    </p:spTree>
    <p:extLst>
      <p:ext uri="{BB962C8B-B14F-4D97-AF65-F5344CB8AC3E}">
        <p14:creationId xmlns:p14="http://schemas.microsoft.com/office/powerpoint/2010/main" val="375839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242" y="690110"/>
            <a:ext cx="9404723" cy="1400530"/>
          </a:xfrm>
        </p:spPr>
        <p:txBody>
          <a:bodyPr/>
          <a:lstStyle/>
          <a:p>
            <a:pPr algn="ctr"/>
            <a:r>
              <a:rPr lang="en-US" dirty="0" smtClean="0"/>
              <a:t>Humanistic</a:t>
            </a:r>
            <a:endParaRPr lang="en-US" dirty="0"/>
          </a:p>
        </p:txBody>
      </p:sp>
      <p:sp>
        <p:nvSpPr>
          <p:cNvPr id="3" name="Content Placeholder 2"/>
          <p:cNvSpPr>
            <a:spLocks noGrp="1"/>
          </p:cNvSpPr>
          <p:nvPr>
            <p:ph idx="1"/>
          </p:nvPr>
        </p:nvSpPr>
        <p:spPr/>
        <p:txBody>
          <a:bodyPr/>
          <a:lstStyle/>
          <a:p>
            <a:r>
              <a:rPr lang="en-US" dirty="0"/>
              <a:t>Humanistic theory is explained using Abraham Maslow of a pyramid of needs which explains from the basic needs which humans depend on them for survival at the bottom to the highest of self-actualization knowing one's purpose in life.</a:t>
            </a:r>
          </a:p>
          <a:p>
            <a:r>
              <a:rPr lang="en-US" dirty="0"/>
              <a:t>Humans are defined according to their needs and how these needs are met. </a:t>
            </a:r>
            <a:endParaRPr lang="en-US" dirty="0" smtClean="0"/>
          </a:p>
          <a:p>
            <a:r>
              <a:rPr lang="en-US" dirty="0"/>
              <a:t>Abraham Maslow explains why basic needs are the first in his pyramid because humans cannot survive without the. </a:t>
            </a:r>
            <a:endParaRPr lang="en-US" dirty="0"/>
          </a:p>
        </p:txBody>
      </p:sp>
    </p:spTree>
    <p:extLst>
      <p:ext uri="{BB962C8B-B14F-4D97-AF65-F5344CB8AC3E}">
        <p14:creationId xmlns:p14="http://schemas.microsoft.com/office/powerpoint/2010/main" val="1737747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280" y="637357"/>
            <a:ext cx="9404723" cy="1400530"/>
          </a:xfrm>
        </p:spPr>
        <p:txBody>
          <a:bodyPr/>
          <a:lstStyle/>
          <a:p>
            <a:pPr algn="ctr"/>
            <a:r>
              <a:rPr lang="en-US" dirty="0" smtClean="0"/>
              <a:t>Social Intellect</a:t>
            </a:r>
            <a:endParaRPr lang="en-US" dirty="0"/>
          </a:p>
        </p:txBody>
      </p:sp>
      <p:sp>
        <p:nvSpPr>
          <p:cNvPr id="3" name="Content Placeholder 2"/>
          <p:cNvSpPr>
            <a:spLocks noGrp="1"/>
          </p:cNvSpPr>
          <p:nvPr>
            <p:ph idx="1"/>
          </p:nvPr>
        </p:nvSpPr>
        <p:spPr/>
        <p:txBody>
          <a:bodyPr/>
          <a:lstStyle/>
          <a:p>
            <a:r>
              <a:rPr lang="en-US" dirty="0"/>
              <a:t>Social Intellect </a:t>
            </a:r>
            <a:r>
              <a:rPr lang="en-US" dirty="0" smtClean="0"/>
              <a:t>in this theory Albert Bandura explains that people tend to a copy behavior that seems to work for that individual. </a:t>
            </a:r>
            <a:endParaRPr lang="en-US" dirty="0" smtClean="0"/>
          </a:p>
          <a:p>
            <a:r>
              <a:rPr lang="en-US" dirty="0" smtClean="0"/>
              <a:t>For </a:t>
            </a:r>
            <a:r>
              <a:rPr lang="en-US" dirty="0" smtClean="0"/>
              <a:t>example, is a child being rewarded with a doll on excellent behavior this makes other children act in similar to attain such gifts</a:t>
            </a:r>
            <a:r>
              <a:rPr lang="en-US" dirty="0" smtClean="0"/>
              <a:t>.</a:t>
            </a:r>
          </a:p>
          <a:p>
            <a:r>
              <a:rPr lang="en-US" dirty="0"/>
              <a:t>It is also called common sense or tact gained from interacting with people and getting to know oneself (</a:t>
            </a:r>
            <a:r>
              <a:rPr lang="en-US" dirty="0" err="1"/>
              <a:t>Dweck</a:t>
            </a:r>
            <a:r>
              <a:rPr lang="en-US" dirty="0"/>
              <a:t>, 2017)</a:t>
            </a:r>
            <a:r>
              <a:rPr lang="en-US" dirty="0"/>
              <a:t>.</a:t>
            </a:r>
          </a:p>
          <a:p>
            <a:endParaRPr lang="en-US" dirty="0"/>
          </a:p>
        </p:txBody>
      </p:sp>
    </p:spTree>
    <p:extLst>
      <p:ext uri="{BB962C8B-B14F-4D97-AF65-F5344CB8AC3E}">
        <p14:creationId xmlns:p14="http://schemas.microsoft.com/office/powerpoint/2010/main" val="30577373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Psychoanalytic Theory</a:t>
            </a:r>
            <a:endParaRPr lang="en-US" dirty="0"/>
          </a:p>
        </p:txBody>
      </p:sp>
      <p:sp>
        <p:nvSpPr>
          <p:cNvPr id="3" name="Content Placeholder 2"/>
          <p:cNvSpPr>
            <a:spLocks noGrp="1"/>
          </p:cNvSpPr>
          <p:nvPr>
            <p:ph idx="1"/>
          </p:nvPr>
        </p:nvSpPr>
        <p:spPr/>
        <p:txBody>
          <a:bodyPr/>
          <a:lstStyle/>
          <a:p>
            <a:r>
              <a:rPr lang="en-US" dirty="0"/>
              <a:t>The psychoanalytic theory is explained by Sigmund Freud, who uses three mechanisms. These are Ego, id, superego. </a:t>
            </a:r>
            <a:endParaRPr lang="en-US" dirty="0" smtClean="0"/>
          </a:p>
          <a:p>
            <a:r>
              <a:rPr lang="en-US" dirty="0"/>
              <a:t>Freud explains is that id tends to satisfy basic human wants without disregarding consequences and is the original instinct (Ferreira, 2019). </a:t>
            </a:r>
            <a:endParaRPr lang="en-US" dirty="0" smtClean="0"/>
          </a:p>
          <a:p>
            <a:r>
              <a:rPr lang="en-US" dirty="0"/>
              <a:t>Superego control those instincts to align with social beliefs and norms. </a:t>
            </a:r>
            <a:endParaRPr lang="en-US" dirty="0" smtClean="0"/>
          </a:p>
          <a:p>
            <a:r>
              <a:rPr lang="en-US" dirty="0" smtClean="0"/>
              <a:t>It </a:t>
            </a:r>
            <a:r>
              <a:rPr lang="en-US" dirty="0"/>
              <a:t>tends to make the individual think before acting. </a:t>
            </a:r>
            <a:endParaRPr lang="en-US" dirty="0" smtClean="0"/>
          </a:p>
          <a:p>
            <a:r>
              <a:rPr lang="en-US" dirty="0" smtClean="0"/>
              <a:t>Ego </a:t>
            </a:r>
            <a:r>
              <a:rPr lang="en-US" dirty="0"/>
              <a:t>regulates the two to act in a civilized way of finding a civil solution.</a:t>
            </a:r>
          </a:p>
          <a:p>
            <a:endParaRPr lang="en-US" dirty="0" smtClean="0"/>
          </a:p>
          <a:p>
            <a:endParaRPr lang="en-US" dirty="0"/>
          </a:p>
        </p:txBody>
      </p:sp>
    </p:spTree>
    <p:extLst>
      <p:ext uri="{BB962C8B-B14F-4D97-AF65-F5344CB8AC3E}">
        <p14:creationId xmlns:p14="http://schemas.microsoft.com/office/powerpoint/2010/main" val="3804274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Ideas on How Personality is Influenced</a:t>
            </a:r>
            <a:endParaRPr lang="en-US" dirty="0"/>
          </a:p>
        </p:txBody>
      </p:sp>
      <p:sp>
        <p:nvSpPr>
          <p:cNvPr id="3" name="Content Placeholder 2"/>
          <p:cNvSpPr>
            <a:spLocks noGrp="1"/>
          </p:cNvSpPr>
          <p:nvPr>
            <p:ph idx="1"/>
          </p:nvPr>
        </p:nvSpPr>
        <p:spPr/>
        <p:txBody>
          <a:bodyPr/>
          <a:lstStyle/>
          <a:p>
            <a:r>
              <a:rPr lang="en-US" dirty="0" smtClean="0"/>
              <a:t>Culture Personality </a:t>
            </a:r>
            <a:r>
              <a:rPr lang="en-US" dirty="0"/>
              <a:t>is subjective on ecological and living factors. </a:t>
            </a:r>
            <a:endParaRPr lang="en-US" dirty="0" smtClean="0"/>
          </a:p>
          <a:p>
            <a:r>
              <a:rPr lang="en-US" dirty="0" smtClean="0"/>
              <a:t>Culture </a:t>
            </a:r>
            <a:r>
              <a:rPr lang="en-US" dirty="0"/>
              <a:t>is a critical environmental factor that forms </a:t>
            </a:r>
            <a:r>
              <a:rPr lang="en-US" dirty="0" smtClean="0"/>
              <a:t>personality.</a:t>
            </a:r>
            <a:endParaRPr lang="en-US" dirty="0"/>
          </a:p>
        </p:txBody>
      </p:sp>
    </p:spTree>
    <p:extLst>
      <p:ext uri="{BB962C8B-B14F-4D97-AF65-F5344CB8AC3E}">
        <p14:creationId xmlns:p14="http://schemas.microsoft.com/office/powerpoint/2010/main" val="523970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Somatology</a:t>
            </a:r>
            <a:endParaRPr lang="en-US" dirty="0"/>
          </a:p>
        </p:txBody>
      </p:sp>
      <p:pic>
        <p:nvPicPr>
          <p:cNvPr id="1026" name="Picture 2" descr="&quot;&quot;"/>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686723" y="2507965"/>
            <a:ext cx="5051700" cy="341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0111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Barnum Effect</a:t>
            </a:r>
            <a:endParaRPr lang="en-US" dirty="0"/>
          </a:p>
        </p:txBody>
      </p:sp>
      <p:sp>
        <p:nvSpPr>
          <p:cNvPr id="3" name="Content Placeholder 2"/>
          <p:cNvSpPr>
            <a:spLocks noGrp="1"/>
          </p:cNvSpPr>
          <p:nvPr>
            <p:ph idx="1"/>
          </p:nvPr>
        </p:nvSpPr>
        <p:spPr/>
        <p:txBody>
          <a:bodyPr/>
          <a:lstStyle/>
          <a:p>
            <a:r>
              <a:rPr lang="en-US" dirty="0"/>
              <a:t>I</a:t>
            </a:r>
            <a:r>
              <a:rPr lang="en-US" dirty="0" smtClean="0"/>
              <a:t>ndividuals trust when someone else explains their personality to them</a:t>
            </a:r>
            <a:r>
              <a:rPr lang="en-US" dirty="0" smtClean="0"/>
              <a:t>.</a:t>
            </a:r>
          </a:p>
          <a:p>
            <a:r>
              <a:rPr lang="en-US" dirty="0"/>
              <a:t>Barnum effect tells us why people believe in psychics, fortune telling, palm reading which they believe will explain more to them about their </a:t>
            </a:r>
            <a:r>
              <a:rPr lang="en-US" dirty="0" err="1"/>
              <a:t>personalitites</a:t>
            </a:r>
            <a:r>
              <a:rPr lang="en-US" dirty="0"/>
              <a:t>.</a:t>
            </a:r>
          </a:p>
          <a:p>
            <a:endParaRPr lang="en-US" dirty="0"/>
          </a:p>
        </p:txBody>
      </p:sp>
    </p:spTree>
    <p:extLst>
      <p:ext uri="{BB962C8B-B14F-4D97-AF65-F5344CB8AC3E}">
        <p14:creationId xmlns:p14="http://schemas.microsoft.com/office/powerpoint/2010/main" val="19684773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7657" y="716488"/>
            <a:ext cx="9404723" cy="1400530"/>
          </a:xfrm>
        </p:spPr>
        <p:txBody>
          <a:bodyPr/>
          <a:lstStyle/>
          <a:p>
            <a:pPr algn="ctr"/>
            <a:r>
              <a:rPr lang="en-US" dirty="0" smtClean="0"/>
              <a:t>References </a:t>
            </a:r>
            <a:endParaRPr lang="en-US" dirty="0"/>
          </a:p>
        </p:txBody>
      </p:sp>
      <p:sp>
        <p:nvSpPr>
          <p:cNvPr id="3" name="Content Placeholder 2"/>
          <p:cNvSpPr>
            <a:spLocks noGrp="1"/>
          </p:cNvSpPr>
          <p:nvPr>
            <p:ph idx="1"/>
          </p:nvPr>
        </p:nvSpPr>
        <p:spPr>
          <a:xfrm>
            <a:off x="1154953" y="2333767"/>
            <a:ext cx="8761413" cy="4122761"/>
          </a:xfrm>
        </p:spPr>
        <p:txBody>
          <a:bodyPr>
            <a:normAutofit fontScale="92500" lnSpcReduction="20000"/>
          </a:bodyPr>
          <a:lstStyle/>
          <a:p>
            <a:r>
              <a:rPr lang="en-US" dirty="0"/>
              <a:t>Cooper, C. (2019). Pitfalls of personality theory. </a:t>
            </a:r>
            <a:r>
              <a:rPr lang="en-US" i="1" dirty="0"/>
              <a:t>Personality and Individual Differences</a:t>
            </a:r>
            <a:r>
              <a:rPr lang="en-US" dirty="0"/>
              <a:t>, </a:t>
            </a:r>
            <a:r>
              <a:rPr lang="en-US" i="1" dirty="0"/>
              <a:t>151</a:t>
            </a:r>
            <a:r>
              <a:rPr lang="en-US" dirty="0"/>
              <a:t>, 109551.</a:t>
            </a:r>
          </a:p>
          <a:p>
            <a:r>
              <a:rPr lang="en-US" dirty="0" err="1"/>
              <a:t>Dweck</a:t>
            </a:r>
            <a:r>
              <a:rPr lang="en-US" dirty="0"/>
              <a:t>, C. S. (2017). From needs to goals and representations: Foundations for a unified theory of motivation, personality, and development. </a:t>
            </a:r>
            <a:r>
              <a:rPr lang="en-US" i="1" dirty="0"/>
              <a:t>Psychological review</a:t>
            </a:r>
            <a:r>
              <a:rPr lang="en-US" dirty="0"/>
              <a:t>, </a:t>
            </a:r>
            <a:r>
              <a:rPr lang="en-US" i="1" dirty="0"/>
              <a:t>124</a:t>
            </a:r>
            <a:r>
              <a:rPr lang="en-US" dirty="0"/>
              <a:t>(6), 689.</a:t>
            </a:r>
          </a:p>
          <a:p>
            <a:r>
              <a:rPr lang="en-US" dirty="0"/>
              <a:t>Ferreira, S. J. (2019, October). Is financial risk tolerance influenced by personality traits?. In </a:t>
            </a:r>
            <a:r>
              <a:rPr lang="en-US" i="1" dirty="0"/>
              <a:t>Proceedings of Economics and Finance Conferences</a:t>
            </a:r>
            <a:r>
              <a:rPr lang="en-US" dirty="0"/>
              <a:t> (No. 9511451). International Institute of Social and Economic Sciences.</a:t>
            </a:r>
          </a:p>
          <a:p>
            <a:r>
              <a:rPr lang="en-US" dirty="0" err="1"/>
              <a:t>Novikova</a:t>
            </a:r>
            <a:r>
              <a:rPr lang="en-US" dirty="0"/>
              <a:t>, I. A., &amp; </a:t>
            </a:r>
            <a:r>
              <a:rPr lang="en-US" dirty="0" err="1"/>
              <a:t>Vorobyeva</a:t>
            </a:r>
            <a:r>
              <a:rPr lang="en-US" dirty="0"/>
              <a:t>, A. A. (2019). The Five‐Factor Model: Contemporary Personality Theory. </a:t>
            </a:r>
            <a:r>
              <a:rPr lang="en-US" i="1" dirty="0"/>
              <a:t>Cross‐Cultural Psychology: Contemporary Themes and Perspectives</a:t>
            </a:r>
            <a:r>
              <a:rPr lang="en-US" dirty="0"/>
              <a:t>, 685-706.</a:t>
            </a:r>
          </a:p>
          <a:p>
            <a:r>
              <a:rPr lang="en-US" dirty="0"/>
              <a:t>Wu, C. S., &amp; Chen, T. T. (2019). Building brand's value: Research on brand image, personality and identification. </a:t>
            </a:r>
            <a:r>
              <a:rPr lang="en-US" i="1" dirty="0"/>
              <a:t>International Journal of Management, Economics and Social Sciences (IJMESS)</a:t>
            </a:r>
            <a:r>
              <a:rPr lang="en-US" dirty="0"/>
              <a:t>, </a:t>
            </a:r>
            <a:r>
              <a:rPr lang="en-US" i="1" dirty="0"/>
              <a:t>8</a:t>
            </a:r>
            <a:r>
              <a:rPr lang="en-US" dirty="0"/>
              <a:t>(4), 299-318.</a:t>
            </a:r>
          </a:p>
        </p:txBody>
      </p:sp>
    </p:spTree>
    <p:extLst>
      <p:ext uri="{BB962C8B-B14F-4D97-AF65-F5344CB8AC3E}">
        <p14:creationId xmlns:p14="http://schemas.microsoft.com/office/powerpoint/2010/main" val="9686561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213</TotalTime>
  <Words>789</Words>
  <Application>Microsoft Office PowerPoint</Application>
  <PresentationFormat>Custom</PresentationFormat>
  <Paragraphs>51</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Ion</vt:lpstr>
      <vt:lpstr>Development of Personality Theory </vt:lpstr>
      <vt:lpstr>Personality Theories</vt:lpstr>
      <vt:lpstr>Trait</vt:lpstr>
      <vt:lpstr>Humanistic</vt:lpstr>
      <vt:lpstr>Social Intellect</vt:lpstr>
      <vt:lpstr>Psychoanalytic Theory</vt:lpstr>
      <vt:lpstr>Ideas on How Personality is Influenced</vt:lpstr>
      <vt:lpstr>Somatology</vt:lpstr>
      <vt:lpstr>Barnum Effect</vt:lpstr>
      <vt:lpstr>References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Kamande</cp:lastModifiedBy>
  <cp:revision>11</cp:revision>
  <dcterms:created xsi:type="dcterms:W3CDTF">2020-10-18T16:38:53Z</dcterms:created>
  <dcterms:modified xsi:type="dcterms:W3CDTF">2020-10-19T01:30:43Z</dcterms:modified>
</cp:coreProperties>
</file>